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E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6"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5/1/2018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506410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5/1/2018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575028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AFB923-1819-42DC-A77D-B6FC2C1374EC}" type="datetimeFigureOut">
              <a:rPr lang="en-US" smtClean="0"/>
              <a:t>5/1/2018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09126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AFB923-1819-42DC-A77D-B6FC2C1374EC}" type="datetimeFigureOut">
              <a:rPr lang="en-US" smtClean="0"/>
              <a:t>5/1/2018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610729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AFB923-1819-42DC-A77D-B6FC2C1374EC}" type="datetimeFigureOut">
              <a:rPr lang="en-US" smtClean="0"/>
              <a:t>5/1/2018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40484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AFB923-1819-42DC-A77D-B6FC2C1374EC}" type="datetimeFigureOut">
              <a:rPr lang="en-US" smtClean="0"/>
              <a:t>5/1/2018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3202602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FB923-1819-42DC-A77D-B6FC2C1374EC}" type="datetimeFigureOut">
              <a:rPr lang="en-US" smtClean="0"/>
              <a:t>5/1/2018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743123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AFB923-1819-42DC-A77D-B6FC2C1374EC}" type="datetimeFigureOut">
              <a:rPr lang="en-US" smtClean="0"/>
              <a:t>5/1/2018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828467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AFB923-1819-42DC-A77D-B6FC2C1374EC}" type="datetimeFigureOut">
              <a:rPr lang="en-US" smtClean="0"/>
              <a:t>5/1/2018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704894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5/1/2018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347237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5/1/2018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4023217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4000">
              <a:schemeClr val="accent1">
                <a:lumMod val="20000"/>
                <a:lumOff val="80000"/>
              </a:schemeClr>
            </a:gs>
            <a:gs pos="9420">
              <a:srgbClr val="00B0F0"/>
            </a:gs>
            <a:gs pos="32000">
              <a:schemeClr val="bg2">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AFB923-1819-42DC-A77D-B6FC2C1374EC}" type="datetimeFigureOut">
              <a:rPr lang="en-US" smtClean="0"/>
              <a:t>5/1/2018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E9B32F-42BC-4114-B62F-F767E15A3B2E}" type="slidenum">
              <a:rPr lang="en-US" smtClean="0"/>
              <a:t>‹#›</a:t>
            </a:fld>
            <a:endParaRPr lang="en-US"/>
          </a:p>
        </p:txBody>
      </p:sp>
    </p:spTree>
    <p:extLst>
      <p:ext uri="{BB962C8B-B14F-4D97-AF65-F5344CB8AC3E}">
        <p14:creationId xmlns:p14="http://schemas.microsoft.com/office/powerpoint/2010/main" val="234440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108553"/>
            <a:ext cx="9144000" cy="4114800"/>
          </a:xfrm>
          <a:solidFill>
            <a:schemeClr val="accent2"/>
          </a:solidFill>
          <a:ln>
            <a:solidFill>
              <a:schemeClr val="tx1"/>
            </a:solidFill>
          </a:ln>
          <a:effectLst>
            <a:glow rad="139700">
              <a:schemeClr val="accent5">
                <a:satMod val="175000"/>
                <a:alpha val="40000"/>
              </a:schemeClr>
            </a:glow>
          </a:effectLst>
          <a:scene3d>
            <a:camera prst="isometricOffAxis2Left"/>
            <a:lightRig rig="threePt" dir="t"/>
          </a:scene3d>
        </p:spPr>
        <p:txBody>
          <a:bodyPr>
            <a:normAutofit/>
          </a:bodyPr>
          <a:lstStyle/>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POLICY PROJECT</a:t>
            </a:r>
          </a:p>
          <a:p>
            <a:r>
              <a:rPr lang="en-US" dirty="0" smtClean="0">
                <a:latin typeface="Times New Roman" panose="02020603050405020304" pitchFamily="18" charset="0"/>
                <a:cs typeface="Times New Roman" panose="02020603050405020304" pitchFamily="18" charset="0"/>
              </a:rPr>
              <a:t>Student Name:</a:t>
            </a:r>
          </a:p>
          <a:p>
            <a:r>
              <a:rPr lang="en-US" dirty="0" smtClean="0">
                <a:latin typeface="Times New Roman" panose="02020603050405020304" pitchFamily="18" charset="0"/>
                <a:cs typeface="Times New Roman" panose="02020603050405020304" pitchFamily="18" charset="0"/>
              </a:rPr>
              <a:t>Presented to:</a:t>
            </a:r>
          </a:p>
          <a:p>
            <a:r>
              <a:rPr lang="en-US" dirty="0" smtClean="0">
                <a:latin typeface="Times New Roman" panose="02020603050405020304" pitchFamily="18" charset="0"/>
                <a:cs typeface="Times New Roman" panose="02020603050405020304" pitchFamily="18" charset="0"/>
              </a:rPr>
              <a:t>Institutional Affiliation:</a:t>
            </a:r>
          </a:p>
          <a:p>
            <a:r>
              <a:rPr lang="en-US" dirty="0" smtClean="0">
                <a:latin typeface="Times New Roman" panose="02020603050405020304" pitchFamily="18" charset="0"/>
                <a:cs typeface="Times New Roman" panose="02020603050405020304" pitchFamily="18" charset="0"/>
              </a:rPr>
              <a:t>Date:</a:t>
            </a: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Venue:</a:t>
            </a:r>
            <a:endParaRPr lang="en-US" i="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9592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35430"/>
            <a:ext cx="10515600" cy="5741534"/>
          </a:xfrm>
          <a:solidFill>
            <a:schemeClr val="bg2"/>
          </a:solidFill>
          <a:ln>
            <a:solidFill>
              <a:schemeClr val="bg2"/>
            </a:solidFill>
          </a:ln>
          <a:effectLst>
            <a:outerShdw blurRad="184150" dist="241300" dir="11520000" sx="110000" sy="110000" algn="ctr">
              <a:srgbClr val="000000">
                <a:alpha val="18000"/>
              </a:srgbClr>
            </a:outerShdw>
          </a:effectLst>
          <a:scene3d>
            <a:camera prst="perspectiveRelaxedModerately"/>
            <a:lightRig rig="flood" dir="t">
              <a:rot lat="0" lon="0" rev="13800000"/>
            </a:lightRig>
          </a:scene3d>
          <a:sp3d extrusionH="107950" prstMaterial="plastic">
            <a:bevelT w="82550" h="63500" prst="divot"/>
            <a:bevelB/>
          </a:sp3d>
        </p:spPr>
        <p:txBody>
          <a:bodyPr>
            <a:normAutofit/>
          </a:bodyPr>
          <a:lstStyle/>
          <a:p>
            <a:pPr marL="0" indent="0" algn="ctr">
              <a:buNone/>
            </a:pPr>
            <a:r>
              <a:rPr lang="en-US" sz="3200" b="1" dirty="0" smtClean="0">
                <a:latin typeface="Times New Roman" panose="02020603050405020304" pitchFamily="18" charset="0"/>
                <a:cs typeface="Times New Roman" panose="02020603050405020304" pitchFamily="18" charset="0"/>
              </a:rPr>
              <a:t>Presentation outline:</a:t>
            </a:r>
          </a:p>
          <a:p>
            <a:pPr marL="514350" indent="-514350" algn="ctr">
              <a:buAutoNum type="arabicPeriod"/>
            </a:pPr>
            <a:r>
              <a:rPr lang="en-US" dirty="0" smtClean="0">
                <a:latin typeface="Times New Roman" panose="02020603050405020304" pitchFamily="18" charset="0"/>
                <a:cs typeface="Times New Roman" panose="02020603050405020304" pitchFamily="18" charset="0"/>
              </a:rPr>
              <a:t>Introduction </a:t>
            </a:r>
          </a:p>
          <a:p>
            <a:pPr marL="514350" indent="-514350" algn="ctr">
              <a:buFont typeface="Arial" panose="020B0604020202020204" pitchFamily="34" charset="0"/>
              <a:buAutoNum type="arabicPeriod"/>
            </a:pPr>
            <a:r>
              <a:rPr lang="en-US" dirty="0">
                <a:latin typeface="Times New Roman" panose="02020603050405020304" pitchFamily="18" charset="0"/>
                <a:cs typeface="Times New Roman" panose="02020603050405020304" pitchFamily="18" charset="0"/>
              </a:rPr>
              <a:t>Statement of the problem</a:t>
            </a:r>
          </a:p>
          <a:p>
            <a:pPr marL="514350" indent="-514350" algn="ctr">
              <a:buFont typeface="Arial" panose="020B0604020202020204" pitchFamily="34" charset="0"/>
              <a:buAutoNum type="arabicPeriod"/>
            </a:pPr>
            <a:r>
              <a:rPr lang="en-US" dirty="0">
                <a:latin typeface="Times New Roman" panose="02020603050405020304" pitchFamily="18" charset="0"/>
                <a:cs typeface="Times New Roman" panose="02020603050405020304" pitchFamily="18" charset="0"/>
              </a:rPr>
              <a:t>Policy Options &amp; Changes</a:t>
            </a:r>
          </a:p>
          <a:p>
            <a:pPr marL="514350" indent="-514350" algn="ctr">
              <a:buFont typeface="Arial" panose="020B0604020202020204" pitchFamily="34" charset="0"/>
              <a:buAutoNum type="arabicPeriod"/>
            </a:pPr>
            <a:r>
              <a:rPr lang="en-US" dirty="0">
                <a:latin typeface="Times New Roman" panose="02020603050405020304" pitchFamily="18" charset="0"/>
                <a:cs typeface="Times New Roman" panose="02020603050405020304" pitchFamily="18" charset="0"/>
              </a:rPr>
              <a:t>Strategies For the Policy</a:t>
            </a:r>
          </a:p>
          <a:p>
            <a:pPr marL="514350" indent="-514350" algn="ctr">
              <a:buFont typeface="Arial" panose="020B0604020202020204" pitchFamily="34" charset="0"/>
              <a:buAutoNum type="arabicPeriod"/>
            </a:pPr>
            <a:r>
              <a:rPr lang="en-US" dirty="0">
                <a:latin typeface="Times New Roman" panose="02020603050405020304" pitchFamily="18" charset="0"/>
                <a:cs typeface="Times New Roman" panose="02020603050405020304" pitchFamily="18" charset="0"/>
              </a:rPr>
              <a:t>Policy Evaluation</a:t>
            </a:r>
          </a:p>
          <a:p>
            <a:pPr marL="514350" indent="-514350" algn="ctr">
              <a:buAutoNum type="arabicPeriod"/>
            </a:pPr>
            <a:r>
              <a:rPr lang="en-US" dirty="0" smtClean="0">
                <a:latin typeface="Times New Roman" panose="02020603050405020304" pitchFamily="18" charset="0"/>
                <a:cs typeface="Times New Roman" panose="02020603050405020304" pitchFamily="18" charset="0"/>
              </a:rPr>
              <a:t>Policy Analysis</a:t>
            </a:r>
          </a:p>
          <a:p>
            <a:pPr marL="514350" indent="-514350" algn="ctr">
              <a:buAutoNum type="arabicPeriod"/>
            </a:pPr>
            <a:r>
              <a:rPr lang="en-US" dirty="0" smtClean="0">
                <a:latin typeface="Times New Roman" panose="02020603050405020304" pitchFamily="18" charset="0"/>
                <a:cs typeface="Times New Roman" panose="02020603050405020304" pitchFamily="18" charset="0"/>
              </a:rPr>
              <a:t>Implementation &amp; </a:t>
            </a:r>
            <a:r>
              <a:rPr lang="en-US" dirty="0" smtClean="0">
                <a:latin typeface="Times New Roman" panose="02020603050405020304" pitchFamily="18" charset="0"/>
                <a:cs typeface="Times New Roman" panose="02020603050405020304" pitchFamily="18" charset="0"/>
              </a:rPr>
              <a:t>Support</a:t>
            </a:r>
          </a:p>
          <a:p>
            <a:pPr marL="514350" indent="-514350" algn="ctr">
              <a:buAutoNum type="arabicPeriod"/>
            </a:pPr>
            <a:r>
              <a:rPr lang="en-US" dirty="0" smtClean="0">
                <a:latin typeface="Times New Roman" panose="02020603050405020304" pitchFamily="18" charset="0"/>
                <a:cs typeface="Times New Roman" panose="02020603050405020304" pitchFamily="18" charset="0"/>
              </a:rPr>
              <a:t>Conclusion</a:t>
            </a:r>
          </a:p>
          <a:p>
            <a:pPr marL="514350" indent="-514350" algn="ctr">
              <a:buAutoNum type="arabicPeriod"/>
            </a:pPr>
            <a:r>
              <a:rPr lang="en-US" dirty="0" smtClean="0">
                <a:latin typeface="Times New Roman" panose="02020603050405020304" pitchFamily="18" charset="0"/>
                <a:cs typeface="Times New Roman" panose="02020603050405020304" pitchFamily="18" charset="0"/>
              </a:rPr>
              <a:t>References</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27818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4075"/>
          </a:xfrm>
        </p:spPr>
        <p:txBody>
          <a:bodyPr/>
          <a:lstStyle/>
          <a:p>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45771"/>
            <a:ext cx="10515600" cy="4631192"/>
          </a:xfrm>
          <a:solidFill>
            <a:schemeClr val="bg2"/>
          </a:solidFill>
          <a:ln w="38100">
            <a:solidFill>
              <a:schemeClr val="tx1"/>
            </a:solidFill>
          </a:ln>
        </p:spPr>
        <p:txBody>
          <a:bodyPr>
            <a:normAutofit/>
          </a:bodyPr>
          <a:lstStyle/>
          <a:p>
            <a:r>
              <a:rPr lang="en-US" dirty="0" smtClean="0">
                <a:latin typeface="Times New Roman" panose="02020603050405020304" pitchFamily="18" charset="0"/>
                <a:cs typeface="Times New Roman" panose="02020603050405020304" pitchFamily="18" charset="0"/>
              </a:rPr>
              <a:t>The policy framework is a devolved process, does not come from mere beliefs</a:t>
            </a:r>
          </a:p>
          <a:p>
            <a:r>
              <a:rPr lang="en-US" dirty="0" smtClean="0">
                <a:latin typeface="Times New Roman" panose="02020603050405020304" pitchFamily="18" charset="0"/>
                <a:cs typeface="Times New Roman" panose="02020603050405020304" pitchFamily="18" charset="0"/>
              </a:rPr>
              <a:t>Texas is a state with sovereign dues and judicial proceedings ought to be lateral</a:t>
            </a:r>
          </a:p>
          <a:p>
            <a:r>
              <a:rPr lang="en-US" dirty="0" smtClean="0">
                <a:latin typeface="Times New Roman" panose="02020603050405020304" pitchFamily="18" charset="0"/>
                <a:cs typeface="Times New Roman" panose="02020603050405020304" pitchFamily="18" charset="0"/>
              </a:rPr>
              <a:t>This project targets a policy in the department of education </a:t>
            </a:r>
          </a:p>
          <a:p>
            <a:r>
              <a:rPr lang="en-US" dirty="0" smtClean="0">
                <a:latin typeface="Times New Roman" panose="02020603050405020304" pitchFamily="18" charset="0"/>
                <a:cs typeface="Times New Roman" panose="02020603050405020304" pitchFamily="18" charset="0"/>
              </a:rPr>
              <a:t>It is not exclusive neither is it categorical, it will affect every sovereign citizen in the state of Texas</a:t>
            </a:r>
          </a:p>
          <a:p>
            <a:r>
              <a:rPr lang="en-US" dirty="0" smtClean="0">
                <a:latin typeface="Times New Roman" panose="02020603050405020304" pitchFamily="18" charset="0"/>
                <a:cs typeface="Times New Roman" panose="02020603050405020304" pitchFamily="18" charset="0"/>
              </a:rPr>
              <a:t>Considering the challenges that are faced with the education system in our state, the judicature will examine this policy with due consideration and it is my hope that it finds its way to becoming a law.</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87942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45961"/>
          </a:xfrm>
        </p:spPr>
        <p:txBody>
          <a:bodyPr/>
          <a:lstStyle/>
          <a:p>
            <a:r>
              <a:rPr lang="en-US" dirty="0" smtClean="0">
                <a:latin typeface="Times New Roman" panose="02020603050405020304" pitchFamily="18" charset="0"/>
                <a:cs typeface="Times New Roman" panose="02020603050405020304" pitchFamily="18" charset="0"/>
              </a:rPr>
              <a:t>Statement of the Problem: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11086"/>
            <a:ext cx="10515600" cy="4565877"/>
          </a:xfrm>
          <a:solidFill>
            <a:schemeClr val="bg1"/>
          </a:solidFill>
          <a:ln>
            <a:solidFill>
              <a:schemeClr val="tx1"/>
            </a:solidFill>
          </a:ln>
        </p:spPr>
        <p:txBody>
          <a:bodyPr>
            <a:normAutofit lnSpcReduction="10000"/>
          </a:bodyPr>
          <a:lstStyle/>
          <a:p>
            <a:r>
              <a:rPr lang="en-US" dirty="0" smtClean="0">
                <a:latin typeface="Times New Roman" panose="02020603050405020304" pitchFamily="18" charset="0"/>
                <a:cs typeface="Times New Roman" panose="02020603050405020304" pitchFamily="18" charset="0"/>
              </a:rPr>
              <a:t>Education budget was reduced in 2011, as accorded by the legislature</a:t>
            </a:r>
          </a:p>
          <a:p>
            <a:r>
              <a:rPr lang="en-US" dirty="0" smtClean="0">
                <a:latin typeface="Times New Roman" panose="02020603050405020304" pitchFamily="18" charset="0"/>
                <a:cs typeface="Times New Roman" panose="02020603050405020304" pitchFamily="18" charset="0"/>
              </a:rPr>
              <a:t>A good amount of not less than $121 million was misallocated from the education sector </a:t>
            </a:r>
          </a:p>
          <a:p>
            <a:r>
              <a:rPr lang="en-US" dirty="0" smtClean="0">
                <a:latin typeface="Times New Roman" panose="02020603050405020304" pitchFamily="18" charset="0"/>
                <a:cs typeface="Times New Roman" panose="02020603050405020304" pitchFamily="18" charset="0"/>
              </a:rPr>
              <a:t>That meant around 30,000 students found constraints in fee payment. Some even left school – fee debt. </a:t>
            </a:r>
          </a:p>
          <a:p>
            <a:r>
              <a:rPr lang="en-US" dirty="0" smtClean="0">
                <a:latin typeface="Times New Roman" panose="02020603050405020304" pitchFamily="18" charset="0"/>
                <a:cs typeface="Times New Roman" panose="02020603050405020304" pitchFamily="18" charset="0"/>
              </a:rPr>
              <a:t>I would ask, didn’t we fear on losing great skills to other states?</a:t>
            </a:r>
          </a:p>
          <a:p>
            <a:r>
              <a:rPr lang="en-US" dirty="0" smtClean="0">
                <a:latin typeface="Times New Roman" panose="02020603050405020304" pitchFamily="18" charset="0"/>
                <a:cs typeface="Times New Roman" panose="02020603050405020304" pitchFamily="18" charset="0"/>
              </a:rPr>
              <a:t>Didn’t we fear on brain drain?</a:t>
            </a:r>
          </a:p>
          <a:p>
            <a:r>
              <a:rPr lang="en-US" dirty="0" smtClean="0">
                <a:latin typeface="Times New Roman" panose="02020603050405020304" pitchFamily="18" charset="0"/>
                <a:cs typeface="Times New Roman" panose="02020603050405020304" pitchFamily="18" charset="0"/>
              </a:rPr>
              <a:t>Let us campaign on this policy</a:t>
            </a:r>
          </a:p>
          <a:p>
            <a:r>
              <a:rPr lang="en-US" dirty="0" smtClean="0">
                <a:latin typeface="Times New Roman" panose="02020603050405020304" pitchFamily="18" charset="0"/>
                <a:cs typeface="Times New Roman" panose="02020603050405020304" pitchFamily="18" charset="0"/>
              </a:rPr>
              <a:t>Institutions hiked their school fee e.g. Angelo State University (</a:t>
            </a:r>
            <a:r>
              <a:rPr lang="en-US" dirty="0" err="1" smtClean="0">
                <a:latin typeface="Times New Roman" panose="02020603050405020304" pitchFamily="18" charset="0"/>
                <a:cs typeface="Times New Roman" panose="02020603050405020304" pitchFamily="18" charset="0"/>
              </a:rPr>
              <a:t>Bernasconi</a:t>
            </a:r>
            <a:r>
              <a:rPr lang="en-US" dirty="0" smtClean="0">
                <a:latin typeface="Times New Roman" panose="02020603050405020304" pitchFamily="18" charset="0"/>
                <a:cs typeface="Times New Roman" panose="02020603050405020304" pitchFamily="18" charset="0"/>
              </a:rPr>
              <a:t>, 2017)</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26762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Target Population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accent6">
              <a:lumMod val="20000"/>
              <a:lumOff val="80000"/>
            </a:schemeClr>
          </a:solidFill>
          <a:ln>
            <a:solidFill>
              <a:schemeClr val="bg2"/>
            </a:solidFill>
          </a:ln>
        </p:spPr>
        <p:txBody>
          <a:bodyPr>
            <a:normAutofit lnSpcReduction="10000"/>
          </a:bodyPr>
          <a:lstStyle/>
          <a:p>
            <a:r>
              <a:rPr lang="en-US" dirty="0" smtClean="0">
                <a:latin typeface="Times New Roman" panose="02020603050405020304" pitchFamily="18" charset="0"/>
                <a:cs typeface="Times New Roman" panose="02020603050405020304" pitchFamily="18" charset="0"/>
              </a:rPr>
              <a:t>The most affected people are the college and university students because their fees is much higher</a:t>
            </a:r>
          </a:p>
          <a:p>
            <a:r>
              <a:rPr lang="en-US" dirty="0" smtClean="0">
                <a:latin typeface="Times New Roman" panose="02020603050405020304" pitchFamily="18" charset="0"/>
                <a:cs typeface="Times New Roman" panose="02020603050405020304" pitchFamily="18" charset="0"/>
              </a:rPr>
              <a:t>As a result, they are the target to this policy. </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Remember education has economic effects and the economy does not segregate, it affects us all. </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justifies to us that we need to defend and campaign for this policy that will relieve parents and guardians and prepare the economy for the future. </a:t>
            </a:r>
          </a:p>
          <a:p>
            <a:r>
              <a:rPr lang="en-US" dirty="0" smtClean="0">
                <a:latin typeface="Times New Roman" panose="02020603050405020304" pitchFamily="18" charset="0"/>
                <a:cs typeface="Times New Roman" panose="02020603050405020304" pitchFamily="18" charset="0"/>
              </a:rPr>
              <a:t>Who would feel happy when our state cannot retrogressively provide experts to serve in our institutions?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65364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Policy Options and Changes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ln>
            <a:solidFill>
              <a:schemeClr val="tx1"/>
            </a:solidFill>
          </a:ln>
        </p:spPr>
        <p:txBody>
          <a:bodyPr/>
          <a:lstStyle/>
          <a:p>
            <a:r>
              <a:rPr lang="en-US" dirty="0" smtClean="0">
                <a:latin typeface="Times New Roman" panose="02020603050405020304" pitchFamily="18" charset="0"/>
                <a:cs typeface="Times New Roman" panose="02020603050405020304" pitchFamily="18" charset="0"/>
              </a:rPr>
              <a:t>Options to the policy would be: </a:t>
            </a:r>
          </a:p>
          <a:p>
            <a:pPr marL="571500" indent="-571500">
              <a:buFont typeface="+mj-lt"/>
              <a:buAutoNum type="romanLcPeriod"/>
            </a:pPr>
            <a:r>
              <a:rPr lang="en-US" dirty="0" smtClean="0">
                <a:latin typeface="Times New Roman" panose="02020603050405020304" pitchFamily="18" charset="0"/>
                <a:cs typeface="Times New Roman" panose="02020603050405020304" pitchFamily="18" charset="0"/>
              </a:rPr>
              <a:t> Finance level one and two education</a:t>
            </a:r>
          </a:p>
          <a:p>
            <a:pPr marL="571500" indent="-571500">
              <a:buFont typeface="+mj-lt"/>
              <a:buAutoNum type="romanLcPeriod"/>
            </a:pPr>
            <a:r>
              <a:rPr lang="en-US" dirty="0" smtClean="0">
                <a:latin typeface="Times New Roman" panose="02020603050405020304" pitchFamily="18" charset="0"/>
                <a:cs typeface="Times New Roman" panose="02020603050405020304" pitchFamily="18" charset="0"/>
              </a:rPr>
              <a:t>Government sponsored non-exclusive scholarships </a:t>
            </a:r>
          </a:p>
          <a:p>
            <a:pPr marL="0" indent="0">
              <a:buNone/>
            </a:pP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Changes being campaigned for:</a:t>
            </a:r>
          </a:p>
          <a:p>
            <a:pPr marL="571500" indent="-571500">
              <a:buFont typeface="+mj-lt"/>
              <a:buAutoNum type="romanLcPeriod"/>
            </a:pPr>
            <a:r>
              <a:rPr lang="en-US" dirty="0" smtClean="0">
                <a:latin typeface="Times New Roman" panose="02020603050405020304" pitchFamily="18" charset="0"/>
                <a:cs typeface="Times New Roman" panose="02020603050405020304" pitchFamily="18" charset="0"/>
              </a:rPr>
              <a:t>Restoration of the misallocated fund</a:t>
            </a:r>
          </a:p>
          <a:p>
            <a:pPr marL="571500" indent="-571500">
              <a:buFont typeface="+mj-lt"/>
              <a:buAutoNum type="romanLcPeriod"/>
            </a:pPr>
            <a:r>
              <a:rPr lang="en-US" dirty="0" smtClean="0">
                <a:latin typeface="Times New Roman" panose="02020603050405020304" pitchFamily="18" charset="0"/>
                <a:cs typeface="Times New Roman" panose="02020603050405020304" pitchFamily="18" charset="0"/>
              </a:rPr>
              <a:t>Further clipping of education cost</a:t>
            </a: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60285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Strategies for the policy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3464832"/>
          </a:xfrm>
          <a:gradFill>
            <a:gsLst>
              <a:gs pos="29000">
                <a:schemeClr val="bg1"/>
              </a:gs>
              <a:gs pos="100000">
                <a:schemeClr val="accent3">
                  <a:lumMod val="20000"/>
                  <a:lumOff val="80000"/>
                </a:schemeClr>
              </a:gs>
              <a:gs pos="80000">
                <a:schemeClr val="bg2">
                  <a:lumMod val="90000"/>
                </a:schemeClr>
              </a:gs>
            </a:gsLst>
            <a:lin ang="5400000" scaled="1"/>
          </a:gradFill>
        </p:spPr>
        <p:txBody>
          <a:bodyPr/>
          <a:lstStyle/>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Multiple enrollment will reduce on costs</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Less costly housing; house agents and landlords to enter into contracts with the universities</a:t>
            </a:r>
            <a:endParaRPr lang="en-US" dirty="0">
              <a:latin typeface="Times New Roman" panose="02020603050405020304" pitchFamily="18" charset="0"/>
              <a:cs typeface="Times New Roman" panose="02020603050405020304" pitchFamily="18" charset="0"/>
            </a:endParaRP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Students to learn to earn while studying</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Meal plan considerations for students</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Effective programming on events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38455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Evaluation of Policy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bg1"/>
          </a:solidFill>
          <a:ln>
            <a:solidFill>
              <a:schemeClr val="bg1"/>
            </a:solidFill>
          </a:ln>
          <a:effectLst>
            <a:glow rad="63500">
              <a:schemeClr val="accent2">
                <a:satMod val="175000"/>
                <a:alpha val="40000"/>
              </a:schemeClr>
            </a:glow>
          </a:effectLst>
        </p:spPr>
        <p:txBody>
          <a:bodyPr/>
          <a:lstStyle/>
          <a:p>
            <a:r>
              <a:rPr lang="en-US" dirty="0" smtClean="0">
                <a:latin typeface="Times New Roman" panose="02020603050405020304" pitchFamily="18" charset="0"/>
                <a:cs typeface="Times New Roman" panose="02020603050405020304" pitchFamily="18" charset="0"/>
              </a:rPr>
              <a:t>Monitoring and evaluation are so important</a:t>
            </a:r>
          </a:p>
          <a:p>
            <a:r>
              <a:rPr lang="en-US" dirty="0" smtClean="0">
                <a:latin typeface="Times New Roman" panose="02020603050405020304" pitchFamily="18" charset="0"/>
                <a:cs typeface="Times New Roman" panose="02020603050405020304" pitchFamily="18" charset="0"/>
              </a:rPr>
              <a:t>Summative evaluation is required, often:</a:t>
            </a:r>
          </a:p>
          <a:p>
            <a:pPr lvl="1"/>
            <a:r>
              <a:rPr lang="en-US" dirty="0" smtClean="0">
                <a:latin typeface="Times New Roman" panose="02020603050405020304" pitchFamily="18" charset="0"/>
                <a:cs typeface="Times New Roman" panose="02020603050405020304" pitchFamily="18" charset="0"/>
              </a:rPr>
              <a:t>Effectiveness of the policy will be realized through this mode of evaluation</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Process evaluation is crucial as well</a:t>
            </a:r>
          </a:p>
          <a:p>
            <a:pPr lvl="1"/>
            <a:r>
              <a:rPr lang="en-US" dirty="0" smtClean="0">
                <a:latin typeface="Times New Roman" panose="02020603050405020304" pitchFamily="18" charset="0"/>
                <a:cs typeface="Times New Roman" panose="02020603050405020304" pitchFamily="18" charset="0"/>
              </a:rPr>
              <a:t>That is for instance, the number of students benefiting, is the policy being implemented as stipulated etc. </a:t>
            </a:r>
          </a:p>
          <a:p>
            <a:r>
              <a:rPr lang="en-US" dirty="0" smtClean="0">
                <a:latin typeface="Times New Roman" panose="02020603050405020304" pitchFamily="18" charset="0"/>
                <a:cs typeface="Times New Roman" panose="02020603050405020304" pitchFamily="18" charset="0"/>
              </a:rPr>
              <a:t>Outcomes evaluation:</a:t>
            </a:r>
          </a:p>
          <a:p>
            <a:pPr lvl="1"/>
            <a:r>
              <a:rPr lang="en-US" dirty="0" smtClean="0">
                <a:latin typeface="Times New Roman" panose="02020603050405020304" pitchFamily="18" charset="0"/>
                <a:cs typeface="Times New Roman" panose="02020603050405020304" pitchFamily="18" charset="0"/>
              </a:rPr>
              <a:t>Significant changes on the policy and improvements effected on the economy</a:t>
            </a:r>
          </a:p>
        </p:txBody>
      </p:sp>
    </p:spTree>
    <p:extLst>
      <p:ext uri="{BB962C8B-B14F-4D97-AF65-F5344CB8AC3E}">
        <p14:creationId xmlns:p14="http://schemas.microsoft.com/office/powerpoint/2010/main" val="25328976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Policy Analysis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accent6">
              <a:lumMod val="60000"/>
              <a:lumOff val="40000"/>
            </a:schemeClr>
          </a:solidFill>
          <a:ln>
            <a:solidFill>
              <a:schemeClr val="accent6"/>
            </a:solidFill>
          </a:ln>
        </p:spPr>
        <p:txBody>
          <a:bodyPr/>
          <a:lstStyle/>
          <a:p>
            <a:r>
              <a:rPr lang="en-US" dirty="0" smtClean="0">
                <a:latin typeface="Times New Roman" panose="02020603050405020304" pitchFamily="18" charset="0"/>
                <a:cs typeface="Times New Roman" panose="02020603050405020304" pitchFamily="18" charset="0"/>
              </a:rPr>
              <a:t>Goal: improve and develop education through effective and wholesome facilitation</a:t>
            </a:r>
          </a:p>
          <a:p>
            <a:pPr lvl="1"/>
            <a:r>
              <a:rPr lang="en-US" dirty="0" smtClean="0">
                <a:latin typeface="Times New Roman" panose="02020603050405020304" pitchFamily="18" charset="0"/>
                <a:cs typeface="Times New Roman" panose="02020603050405020304" pitchFamily="18" charset="0"/>
              </a:rPr>
              <a:t>Economic goals are also factors here</a:t>
            </a:r>
          </a:p>
          <a:p>
            <a:r>
              <a:rPr lang="en-US" dirty="0" smtClean="0">
                <a:latin typeface="Times New Roman" panose="02020603050405020304" pitchFamily="18" charset="0"/>
                <a:cs typeface="Times New Roman" panose="02020603050405020304" pitchFamily="18" charset="0"/>
              </a:rPr>
              <a:t>Benefits: Quality education hence quality life on an improved economy</a:t>
            </a:r>
          </a:p>
          <a:p>
            <a:pPr marL="0" indent="0">
              <a:buNone/>
            </a:pPr>
            <a:r>
              <a:rPr lang="en-US" dirty="0" smtClean="0">
                <a:latin typeface="Times New Roman" panose="02020603050405020304" pitchFamily="18" charset="0"/>
                <a:cs typeface="Times New Roman" panose="02020603050405020304" pitchFamily="18" charset="0"/>
              </a:rPr>
              <a:t>Education is a factor of growth in any economic setting. </a:t>
            </a:r>
          </a:p>
          <a:p>
            <a:pPr marL="0" indent="0">
              <a:buNone/>
            </a:pPr>
            <a:r>
              <a:rPr lang="en-US" dirty="0" smtClean="0">
                <a:latin typeface="Times New Roman" panose="02020603050405020304" pitchFamily="18" charset="0"/>
                <a:cs typeface="Times New Roman" panose="02020603050405020304" pitchFamily="18" charset="0"/>
              </a:rPr>
              <a:t>If people are learned, they are in a position of solving great problems and that is the secret to enterprising as money flews in. </a:t>
            </a:r>
          </a:p>
          <a:p>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3905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Implementation &amp; supporting procedures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bg2"/>
          </a:solidFill>
          <a:ln>
            <a:solidFill>
              <a:schemeClr val="bg1"/>
            </a:solidFill>
          </a:ln>
        </p:spPr>
        <p:txBody>
          <a:bodyPr/>
          <a:lstStyle/>
          <a:p>
            <a:r>
              <a:rPr lang="en-US" dirty="0" smtClean="0">
                <a:latin typeface="Times New Roman" panose="02020603050405020304" pitchFamily="18" charset="0"/>
                <a:cs typeface="Times New Roman" panose="02020603050405020304" pitchFamily="18" charset="0"/>
              </a:rPr>
              <a:t>Education officials and the ministry take the lead.</a:t>
            </a:r>
          </a:p>
          <a:p>
            <a:r>
              <a:rPr lang="en-US" dirty="0" smtClean="0">
                <a:latin typeface="Times New Roman" panose="02020603050405020304" pitchFamily="18" charset="0"/>
                <a:cs typeface="Times New Roman" panose="02020603050405020304" pitchFamily="18" charset="0"/>
              </a:rPr>
              <a:t>Students legible for government facilitation in colleges are the passed only.</a:t>
            </a:r>
          </a:p>
          <a:p>
            <a:r>
              <a:rPr lang="en-US" dirty="0" smtClean="0">
                <a:latin typeface="Times New Roman" panose="02020603050405020304" pitchFamily="18" charset="0"/>
                <a:cs typeface="Times New Roman" panose="02020603050405020304" pitchFamily="18" charset="0"/>
              </a:rPr>
              <a:t>Compliance will be done by the state officials in the education sector.</a:t>
            </a: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STAAR evaluation policy will help in ascertainment and settlement of the relevant students and institutions.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99649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3603625"/>
          </a:xfrm>
          <a:solidFill>
            <a:schemeClr val="accent2">
              <a:lumMod val="20000"/>
              <a:lumOff val="80000"/>
            </a:schemeClr>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a:lstStyle/>
          <a:p>
            <a:r>
              <a:rPr lang="en-US" dirty="0" smtClean="0">
                <a:latin typeface="Times New Roman" panose="02020603050405020304" pitchFamily="18" charset="0"/>
                <a:cs typeface="Times New Roman" panose="02020603050405020304" pitchFamily="18" charset="0"/>
              </a:rPr>
              <a:t>Everyone wishes the best for our state </a:t>
            </a:r>
          </a:p>
          <a:p>
            <a:r>
              <a:rPr lang="en-US" dirty="0" smtClean="0">
                <a:latin typeface="Times New Roman" panose="02020603050405020304" pitchFamily="18" charset="0"/>
                <a:cs typeface="Times New Roman" panose="02020603050405020304" pitchFamily="18" charset="0"/>
              </a:rPr>
              <a:t>I have presented this for my love to the future of our state</a:t>
            </a:r>
          </a:p>
          <a:p>
            <a:r>
              <a:rPr lang="en-US" dirty="0" smtClean="0">
                <a:latin typeface="Times New Roman" panose="02020603050405020304" pitchFamily="18" charset="0"/>
                <a:cs typeface="Times New Roman" panose="02020603050405020304" pitchFamily="18" charset="0"/>
              </a:rPr>
              <a:t>Now It is all about you!</a:t>
            </a:r>
          </a:p>
          <a:p>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61973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accent4">
              <a:lumMod val="60000"/>
              <a:lumOff val="40000"/>
            </a:schemeClr>
          </a:solidFill>
          <a:ln>
            <a:solidFill>
              <a:schemeClr val="accent4">
                <a:lumMod val="60000"/>
                <a:lumOff val="40000"/>
              </a:schemeClr>
            </a:solidFill>
          </a:ln>
          <a:scene3d>
            <a:camera prst="isometricOffAxis1Right"/>
            <a:lightRig rig="threePt" dir="t"/>
          </a:scene3d>
        </p:spPr>
        <p:txBody>
          <a:bodyPr/>
          <a:lstStyle/>
          <a:p>
            <a:r>
              <a:rPr lang="en-US" dirty="0" err="1">
                <a:latin typeface="Times New Roman" panose="02020603050405020304" pitchFamily="18" charset="0"/>
                <a:cs typeface="Times New Roman" panose="02020603050405020304" pitchFamily="18" charset="0"/>
              </a:rPr>
              <a:t>Bernasconi</a:t>
            </a:r>
            <a:r>
              <a:rPr lang="en-US" dirty="0">
                <a:latin typeface="Times New Roman" panose="02020603050405020304" pitchFamily="18" charset="0"/>
                <a:cs typeface="Times New Roman" panose="02020603050405020304" pitchFamily="18" charset="0"/>
              </a:rPr>
              <a:t>, A., &amp; </a:t>
            </a:r>
            <a:r>
              <a:rPr lang="en-US" dirty="0" err="1">
                <a:latin typeface="Times New Roman" panose="02020603050405020304" pitchFamily="18" charset="0"/>
                <a:cs typeface="Times New Roman" panose="02020603050405020304" pitchFamily="18" charset="0"/>
              </a:rPr>
              <a:t>Celis</a:t>
            </a:r>
            <a:r>
              <a:rPr lang="en-US" dirty="0">
                <a:latin typeface="Times New Roman" panose="02020603050405020304" pitchFamily="18" charset="0"/>
                <a:cs typeface="Times New Roman" panose="02020603050405020304" pitchFamily="18" charset="0"/>
              </a:rPr>
              <a:t>, S. (2017). Higher education reforms: Latin America in comparative perspective. </a:t>
            </a:r>
            <a:r>
              <a:rPr lang="en-US" i="1" dirty="0">
                <a:latin typeface="Times New Roman" panose="02020603050405020304" pitchFamily="18" charset="0"/>
                <a:cs typeface="Times New Roman" panose="02020603050405020304" pitchFamily="18" charset="0"/>
              </a:rPr>
              <a:t>education policy analysis archives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25</a:t>
            </a:r>
            <a:r>
              <a:rPr lang="en-US" dirty="0">
                <a:latin typeface="Times New Roman" panose="02020603050405020304" pitchFamily="18" charset="0"/>
                <a:cs typeface="Times New Roman" panose="02020603050405020304" pitchFamily="18" charset="0"/>
              </a:rPr>
              <a:t>, 67.</a:t>
            </a:r>
          </a:p>
          <a:p>
            <a:r>
              <a:rPr lang="en-US" dirty="0" err="1">
                <a:latin typeface="Times New Roman" panose="02020603050405020304" pitchFamily="18" charset="0"/>
                <a:cs typeface="Times New Roman" panose="02020603050405020304" pitchFamily="18" charset="0"/>
              </a:rPr>
              <a:t>Domina</a:t>
            </a:r>
            <a:r>
              <a:rPr lang="en-US" dirty="0">
                <a:latin typeface="Times New Roman" panose="02020603050405020304" pitchFamily="18" charset="0"/>
                <a:cs typeface="Times New Roman" panose="02020603050405020304" pitchFamily="18" charset="0"/>
              </a:rPr>
              <a:t>, T. (2007). Higher education policy as secondary school reform: Texas public high schools after Hopwood. </a:t>
            </a:r>
            <a:r>
              <a:rPr lang="en-US" i="1" dirty="0">
                <a:latin typeface="Times New Roman" panose="02020603050405020304" pitchFamily="18" charset="0"/>
                <a:cs typeface="Times New Roman" panose="02020603050405020304" pitchFamily="18" charset="0"/>
              </a:rPr>
              <a:t>Educational Evaluation and Policy Analysis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29</a:t>
            </a:r>
            <a:r>
              <a:rPr lang="en-US" dirty="0">
                <a:latin typeface="Times New Roman" panose="02020603050405020304" pitchFamily="18" charset="0"/>
                <a:cs typeface="Times New Roman" panose="02020603050405020304" pitchFamily="18" charset="0"/>
              </a:rPr>
              <a:t>(3), 200-217.</a:t>
            </a:r>
          </a:p>
          <a:p>
            <a:r>
              <a:rPr lang="en-US" dirty="0">
                <a:latin typeface="Times New Roman" panose="02020603050405020304" pitchFamily="18" charset="0"/>
                <a:cs typeface="Times New Roman" panose="02020603050405020304" pitchFamily="18" charset="0"/>
              </a:rPr>
              <a:t>Evans, C. E. (1955). The story of Texas schools.</a:t>
            </a:r>
          </a:p>
          <a:p>
            <a:endParaRPr lang="en-US" dirty="0"/>
          </a:p>
        </p:txBody>
      </p:sp>
    </p:spTree>
    <p:extLst>
      <p:ext uri="{BB962C8B-B14F-4D97-AF65-F5344CB8AC3E}">
        <p14:creationId xmlns:p14="http://schemas.microsoft.com/office/powerpoint/2010/main" val="9557033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0160" y="640080"/>
            <a:ext cx="10515600" cy="4351338"/>
          </a:xfrm>
          <a:solidFill>
            <a:srgbClr val="92D050"/>
          </a:solidFill>
          <a:ln>
            <a:solidFill>
              <a:schemeClr val="accent1">
                <a:lumMod val="75000"/>
              </a:schemeClr>
            </a:solidFill>
          </a:ln>
          <a:scene3d>
            <a:camera prst="perspectiveContrastingRightFacing"/>
            <a:lightRig rig="threePt" dir="t"/>
          </a:scene3d>
        </p:spPr>
        <p:txBody>
          <a:bodyPr>
            <a:normAutofit/>
          </a:bodyPr>
          <a:lstStyle/>
          <a:p>
            <a:pPr algn="ctr"/>
            <a:endParaRPr lang="en-US" sz="4800" dirty="0" smtClean="0">
              <a:latin typeface="Times New Roman" panose="02020603050405020304" pitchFamily="18" charset="0"/>
              <a:cs typeface="Times New Roman" panose="02020603050405020304" pitchFamily="18" charset="0"/>
            </a:endParaRPr>
          </a:p>
          <a:p>
            <a:pPr algn="ctr"/>
            <a:endParaRPr lang="en-US" sz="4800" dirty="0">
              <a:latin typeface="Times New Roman" panose="02020603050405020304" pitchFamily="18" charset="0"/>
              <a:cs typeface="Times New Roman" panose="02020603050405020304" pitchFamily="18" charset="0"/>
            </a:endParaRPr>
          </a:p>
          <a:p>
            <a:pPr algn="ctr"/>
            <a:r>
              <a:rPr lang="en-US" sz="4800" dirty="0" smtClean="0">
                <a:latin typeface="Times New Roman" panose="02020603050405020304" pitchFamily="18" charset="0"/>
                <a:cs typeface="Times New Roman" panose="02020603050405020304" pitchFamily="18" charset="0"/>
              </a:rPr>
              <a:t>THANK YOU!</a:t>
            </a:r>
            <a:endParaRPr lang="en-US"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376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644</Words>
  <Application>Microsoft Office PowerPoint</Application>
  <PresentationFormat>Widescreen</PresentationFormat>
  <Paragraphs>85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PowerPoint Presentation</vt:lpstr>
      <vt:lpstr>PowerPoint Presentation</vt:lpstr>
      <vt:lpstr>Introduction</vt:lpstr>
      <vt:lpstr>Statement of the Problem:</vt:lpstr>
      <vt:lpstr>Target Population</vt:lpstr>
      <vt:lpstr>Policy Options and Changes</vt:lpstr>
      <vt:lpstr>Strategies for the policy</vt:lpstr>
      <vt:lpstr>Evaluation of Policy</vt:lpstr>
      <vt:lpstr>Policy Analysis</vt:lpstr>
      <vt:lpstr>Implementation &amp; supporting procedures</vt:lpstr>
      <vt:lpstr>Conclusion </vt:lpstr>
      <vt:lpstr>References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Mulwa</dc:creator>
  <cp:lastModifiedBy>James Mulwa</cp:lastModifiedBy>
  <cp:revision>12</cp:revision>
  <dcterms:created xsi:type="dcterms:W3CDTF">2018-05-01T06:26:35Z</dcterms:created>
  <dcterms:modified xsi:type="dcterms:W3CDTF">2018-05-01T08:00:32Z</dcterms:modified>
</cp:coreProperties>
</file>